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7" r:id="rId2"/>
    <p:sldId id="259" r:id="rId3"/>
    <p:sldId id="258" r:id="rId4"/>
    <p:sldId id="260" r:id="rId5"/>
    <p:sldId id="261" r:id="rId6"/>
    <p:sldId id="265" r:id="rId7"/>
    <p:sldId id="266" r:id="rId8"/>
    <p:sldId id="267" r:id="rId9"/>
    <p:sldId id="264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8"/>
    <p:restoredTop sz="94673"/>
  </p:normalViewPr>
  <p:slideViewPr>
    <p:cSldViewPr snapToGrid="0">
      <p:cViewPr varScale="1">
        <p:scale>
          <a:sx n="95" d="100"/>
          <a:sy n="95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8EBD20-BEC4-43A8-BD8E-05C0422B3FAB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AD96930-61F5-4469-9643-CB7990DD5AE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The best solution based on accuracy and inference time</a:t>
          </a:r>
        </a:p>
      </dgm:t>
    </dgm:pt>
    <dgm:pt modelId="{6E60459F-FB14-4360-8C98-1F138575FB84}" type="parTrans" cxnId="{21128BED-34F4-4CB6-9DEE-759D3E0B3C9A}">
      <dgm:prSet/>
      <dgm:spPr/>
      <dgm:t>
        <a:bodyPr/>
        <a:lstStyle/>
        <a:p>
          <a:endParaRPr lang="en-US"/>
        </a:p>
      </dgm:t>
    </dgm:pt>
    <dgm:pt modelId="{3F10F531-0BD9-4B4E-ABC8-C2BA48103323}" type="sibTrans" cxnId="{21128BED-34F4-4CB6-9DEE-759D3E0B3C9A}">
      <dgm:prSet/>
      <dgm:spPr/>
      <dgm:t>
        <a:bodyPr/>
        <a:lstStyle/>
        <a:p>
          <a:endParaRPr lang="en-US"/>
        </a:p>
      </dgm:t>
    </dgm:pt>
    <dgm:pt modelId="{3D75E33D-3A38-4D0D-9126-039810752E7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Landmark-based fingerprinting</a:t>
          </a:r>
        </a:p>
      </dgm:t>
    </dgm:pt>
    <dgm:pt modelId="{CB35805A-1979-4A2E-9238-A6E1B2A3CC05}" type="parTrans" cxnId="{FB9879C9-65E0-4ADF-B8F2-D6D262743DDC}">
      <dgm:prSet/>
      <dgm:spPr/>
      <dgm:t>
        <a:bodyPr/>
        <a:lstStyle/>
        <a:p>
          <a:endParaRPr lang="en-US"/>
        </a:p>
      </dgm:t>
    </dgm:pt>
    <dgm:pt modelId="{9D6D8D42-DE1F-4D6E-8FF2-6DAD1C737ADF}" type="sibTrans" cxnId="{FB9879C9-65E0-4ADF-B8F2-D6D262743DDC}">
      <dgm:prSet/>
      <dgm:spPr/>
      <dgm:t>
        <a:bodyPr/>
        <a:lstStyle/>
        <a:p>
          <a:endParaRPr lang="en-US"/>
        </a:p>
      </dgm:t>
    </dgm:pt>
    <dgm:pt modelId="{1E1A57EB-F6BA-4FE3-A939-920F772FA484}" type="pres">
      <dgm:prSet presAssocID="{998EBD20-BEC4-43A8-BD8E-05C0422B3FAB}" presName="root" presStyleCnt="0">
        <dgm:presLayoutVars>
          <dgm:dir/>
          <dgm:resizeHandles val="exact"/>
        </dgm:presLayoutVars>
      </dgm:prSet>
      <dgm:spPr/>
    </dgm:pt>
    <dgm:pt modelId="{05958BAC-3D5C-4161-8630-92FD77CA0D8D}" type="pres">
      <dgm:prSet presAssocID="{4AD96930-61F5-4469-9643-CB7990DD5AEC}" presName="compNode" presStyleCnt="0"/>
      <dgm:spPr/>
    </dgm:pt>
    <dgm:pt modelId="{71C2F836-0293-44FE-8A4B-9FFFA484F6B7}" type="pres">
      <dgm:prSet presAssocID="{4AD96930-61F5-4469-9643-CB7990DD5AEC}" presName="iconBgRect" presStyleLbl="bgShp" presStyleIdx="0" presStyleCnt="2"/>
      <dgm:spPr/>
    </dgm:pt>
    <dgm:pt modelId="{AD70BC60-905A-4023-8890-E504733E81E2}" type="pres">
      <dgm:prSet presAssocID="{4AD96930-61F5-4469-9643-CB7990DD5AEC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DD57DD51-9A13-4D1E-81C5-DA5A1951EDDF}" type="pres">
      <dgm:prSet presAssocID="{4AD96930-61F5-4469-9643-CB7990DD5AEC}" presName="spaceRect" presStyleCnt="0"/>
      <dgm:spPr/>
    </dgm:pt>
    <dgm:pt modelId="{C08E8B6E-FAE8-46C5-9B61-B5946E318B5E}" type="pres">
      <dgm:prSet presAssocID="{4AD96930-61F5-4469-9643-CB7990DD5AEC}" presName="textRect" presStyleLbl="revTx" presStyleIdx="0" presStyleCnt="2">
        <dgm:presLayoutVars>
          <dgm:chMax val="1"/>
          <dgm:chPref val="1"/>
        </dgm:presLayoutVars>
      </dgm:prSet>
      <dgm:spPr/>
    </dgm:pt>
    <dgm:pt modelId="{3E40A0DD-91D1-48FE-9FD4-48F8B6BD3A3E}" type="pres">
      <dgm:prSet presAssocID="{3F10F531-0BD9-4B4E-ABC8-C2BA48103323}" presName="sibTrans" presStyleCnt="0"/>
      <dgm:spPr/>
    </dgm:pt>
    <dgm:pt modelId="{AB92BAED-B635-41FA-B272-526E9C6AE124}" type="pres">
      <dgm:prSet presAssocID="{3D75E33D-3A38-4D0D-9126-039810752E78}" presName="compNode" presStyleCnt="0"/>
      <dgm:spPr/>
    </dgm:pt>
    <dgm:pt modelId="{620DC7DF-F2BF-4F84-B9F8-E6C9E8D8FDA3}" type="pres">
      <dgm:prSet presAssocID="{3D75E33D-3A38-4D0D-9126-039810752E78}" presName="iconBgRect" presStyleLbl="bgShp" presStyleIdx="1" presStyleCnt="2"/>
      <dgm:spPr/>
    </dgm:pt>
    <dgm:pt modelId="{4F312EEA-B58B-4D58-B522-5E3EB1FDB7E6}" type="pres">
      <dgm:prSet presAssocID="{3D75E33D-3A38-4D0D-9126-039810752E7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nger Print"/>
        </a:ext>
      </dgm:extLst>
    </dgm:pt>
    <dgm:pt modelId="{C99201E4-F32F-407F-BD12-1FF3D40A1059}" type="pres">
      <dgm:prSet presAssocID="{3D75E33D-3A38-4D0D-9126-039810752E78}" presName="spaceRect" presStyleCnt="0"/>
      <dgm:spPr/>
    </dgm:pt>
    <dgm:pt modelId="{5E60D802-2F8E-44BC-8173-3990BCDC6752}" type="pres">
      <dgm:prSet presAssocID="{3D75E33D-3A38-4D0D-9126-039810752E78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6011088E-62AE-4097-B3FF-C0D47E1CC2BD}" type="presOf" srcId="{998EBD20-BEC4-43A8-BD8E-05C0422B3FAB}" destId="{1E1A57EB-F6BA-4FE3-A939-920F772FA484}" srcOrd="0" destOrd="0" presId="urn:microsoft.com/office/officeart/2018/5/layout/IconCircleLabelList"/>
    <dgm:cxn modelId="{7DC86397-5CE9-482C-A7A0-BD647696CA6A}" type="presOf" srcId="{4AD96930-61F5-4469-9643-CB7990DD5AEC}" destId="{C08E8B6E-FAE8-46C5-9B61-B5946E318B5E}" srcOrd="0" destOrd="0" presId="urn:microsoft.com/office/officeart/2018/5/layout/IconCircleLabelList"/>
    <dgm:cxn modelId="{BF0B95AB-D3EA-4CFC-9F22-592D908F9250}" type="presOf" srcId="{3D75E33D-3A38-4D0D-9126-039810752E78}" destId="{5E60D802-2F8E-44BC-8173-3990BCDC6752}" srcOrd="0" destOrd="0" presId="urn:microsoft.com/office/officeart/2018/5/layout/IconCircleLabelList"/>
    <dgm:cxn modelId="{FB9879C9-65E0-4ADF-B8F2-D6D262743DDC}" srcId="{998EBD20-BEC4-43A8-BD8E-05C0422B3FAB}" destId="{3D75E33D-3A38-4D0D-9126-039810752E78}" srcOrd="1" destOrd="0" parTransId="{CB35805A-1979-4A2E-9238-A6E1B2A3CC05}" sibTransId="{9D6D8D42-DE1F-4D6E-8FF2-6DAD1C737ADF}"/>
    <dgm:cxn modelId="{21128BED-34F4-4CB6-9DEE-759D3E0B3C9A}" srcId="{998EBD20-BEC4-43A8-BD8E-05C0422B3FAB}" destId="{4AD96930-61F5-4469-9643-CB7990DD5AEC}" srcOrd="0" destOrd="0" parTransId="{6E60459F-FB14-4360-8C98-1F138575FB84}" sibTransId="{3F10F531-0BD9-4B4E-ABC8-C2BA48103323}"/>
    <dgm:cxn modelId="{B7C4B19D-F323-4527-BD8E-EF776E76C0FA}" type="presParOf" srcId="{1E1A57EB-F6BA-4FE3-A939-920F772FA484}" destId="{05958BAC-3D5C-4161-8630-92FD77CA0D8D}" srcOrd="0" destOrd="0" presId="urn:microsoft.com/office/officeart/2018/5/layout/IconCircleLabelList"/>
    <dgm:cxn modelId="{BDBB86F2-4000-4834-B93F-941985D9D0E4}" type="presParOf" srcId="{05958BAC-3D5C-4161-8630-92FD77CA0D8D}" destId="{71C2F836-0293-44FE-8A4B-9FFFA484F6B7}" srcOrd="0" destOrd="0" presId="urn:microsoft.com/office/officeart/2018/5/layout/IconCircleLabelList"/>
    <dgm:cxn modelId="{A14C8053-9FC6-4B1F-91E7-103BA9534984}" type="presParOf" srcId="{05958BAC-3D5C-4161-8630-92FD77CA0D8D}" destId="{AD70BC60-905A-4023-8890-E504733E81E2}" srcOrd="1" destOrd="0" presId="urn:microsoft.com/office/officeart/2018/5/layout/IconCircleLabelList"/>
    <dgm:cxn modelId="{1D129A50-F222-4615-A7E7-662A0A1D2044}" type="presParOf" srcId="{05958BAC-3D5C-4161-8630-92FD77CA0D8D}" destId="{DD57DD51-9A13-4D1E-81C5-DA5A1951EDDF}" srcOrd="2" destOrd="0" presId="urn:microsoft.com/office/officeart/2018/5/layout/IconCircleLabelList"/>
    <dgm:cxn modelId="{8E851ABA-93F3-4319-BA52-AEF8D83BC1F8}" type="presParOf" srcId="{05958BAC-3D5C-4161-8630-92FD77CA0D8D}" destId="{C08E8B6E-FAE8-46C5-9B61-B5946E318B5E}" srcOrd="3" destOrd="0" presId="urn:microsoft.com/office/officeart/2018/5/layout/IconCircleLabelList"/>
    <dgm:cxn modelId="{0244A14D-BF09-474C-BBD6-F24E28FD9B27}" type="presParOf" srcId="{1E1A57EB-F6BA-4FE3-A939-920F772FA484}" destId="{3E40A0DD-91D1-48FE-9FD4-48F8B6BD3A3E}" srcOrd="1" destOrd="0" presId="urn:microsoft.com/office/officeart/2018/5/layout/IconCircleLabelList"/>
    <dgm:cxn modelId="{CA22CAC8-8BD3-48B2-9710-CE5CE85164EE}" type="presParOf" srcId="{1E1A57EB-F6BA-4FE3-A939-920F772FA484}" destId="{AB92BAED-B635-41FA-B272-526E9C6AE124}" srcOrd="2" destOrd="0" presId="urn:microsoft.com/office/officeart/2018/5/layout/IconCircleLabelList"/>
    <dgm:cxn modelId="{894031C5-FEC5-4021-93F4-7E5EC188AACE}" type="presParOf" srcId="{AB92BAED-B635-41FA-B272-526E9C6AE124}" destId="{620DC7DF-F2BF-4F84-B9F8-E6C9E8D8FDA3}" srcOrd="0" destOrd="0" presId="urn:microsoft.com/office/officeart/2018/5/layout/IconCircleLabelList"/>
    <dgm:cxn modelId="{938190AD-DF28-4F82-B9D3-3B8DADA1C90D}" type="presParOf" srcId="{AB92BAED-B635-41FA-B272-526E9C6AE124}" destId="{4F312EEA-B58B-4D58-B522-5E3EB1FDB7E6}" srcOrd="1" destOrd="0" presId="urn:microsoft.com/office/officeart/2018/5/layout/IconCircleLabelList"/>
    <dgm:cxn modelId="{C63A51D3-DFCC-4501-B614-6DC081EA84C3}" type="presParOf" srcId="{AB92BAED-B635-41FA-B272-526E9C6AE124}" destId="{C99201E4-F32F-407F-BD12-1FF3D40A1059}" srcOrd="2" destOrd="0" presId="urn:microsoft.com/office/officeart/2018/5/layout/IconCircleLabelList"/>
    <dgm:cxn modelId="{12B36467-5983-43A7-B9CD-1C8E59F3094C}" type="presParOf" srcId="{AB92BAED-B635-41FA-B272-526E9C6AE124}" destId="{5E60D802-2F8E-44BC-8173-3990BCDC675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AB13F27-901C-4D31-B58D-21E432DBAAF2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0BEBE5-9F6E-45C4-806C-3E0738FC743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Youtube video </a:t>
          </a:r>
        </a:p>
      </dgm:t>
    </dgm:pt>
    <dgm:pt modelId="{2DEC5923-78B8-4E64-919D-C70320698056}" type="parTrans" cxnId="{16366758-776C-4B4C-ABCD-5284C62B6D99}">
      <dgm:prSet/>
      <dgm:spPr/>
      <dgm:t>
        <a:bodyPr/>
        <a:lstStyle/>
        <a:p>
          <a:endParaRPr lang="en-US"/>
        </a:p>
      </dgm:t>
    </dgm:pt>
    <dgm:pt modelId="{DEF97309-2294-45E7-8E15-3F2BE63348AF}" type="sibTrans" cxnId="{16366758-776C-4B4C-ABCD-5284C62B6D99}">
      <dgm:prSet/>
      <dgm:spPr/>
      <dgm:t>
        <a:bodyPr/>
        <a:lstStyle/>
        <a:p>
          <a:endParaRPr lang="en-US"/>
        </a:p>
      </dgm:t>
    </dgm:pt>
    <dgm:pt modelId="{94BC71D2-5A52-4D99-BE8C-9EBF394EEC5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Manual Recording </a:t>
          </a:r>
        </a:p>
      </dgm:t>
    </dgm:pt>
    <dgm:pt modelId="{093C4668-099F-4814-9EB3-2C666C3CB081}" type="parTrans" cxnId="{80079555-E417-4DBE-97C3-F938019B4F9B}">
      <dgm:prSet/>
      <dgm:spPr/>
      <dgm:t>
        <a:bodyPr/>
        <a:lstStyle/>
        <a:p>
          <a:endParaRPr lang="en-US"/>
        </a:p>
      </dgm:t>
    </dgm:pt>
    <dgm:pt modelId="{FC6B2EB4-7868-45B6-8F1C-2EAF4A881621}" type="sibTrans" cxnId="{80079555-E417-4DBE-97C3-F938019B4F9B}">
      <dgm:prSet/>
      <dgm:spPr/>
      <dgm:t>
        <a:bodyPr/>
        <a:lstStyle/>
        <a:p>
          <a:endParaRPr lang="en-US"/>
        </a:p>
      </dgm:t>
    </dgm:pt>
    <dgm:pt modelId="{709D9986-DA97-4E06-A100-E25FCC48870C}" type="pres">
      <dgm:prSet presAssocID="{4AB13F27-901C-4D31-B58D-21E432DBAAF2}" presName="root" presStyleCnt="0">
        <dgm:presLayoutVars>
          <dgm:dir/>
          <dgm:resizeHandles val="exact"/>
        </dgm:presLayoutVars>
      </dgm:prSet>
      <dgm:spPr/>
    </dgm:pt>
    <dgm:pt modelId="{96A6DFD7-6D9D-4CA4-A390-16B33D684E6A}" type="pres">
      <dgm:prSet presAssocID="{5C0BEBE5-9F6E-45C4-806C-3E0738FC743D}" presName="compNode" presStyleCnt="0"/>
      <dgm:spPr/>
    </dgm:pt>
    <dgm:pt modelId="{E5F961AE-8634-48F8-A91E-91EAAB0E25CF}" type="pres">
      <dgm:prSet presAssocID="{5C0BEBE5-9F6E-45C4-806C-3E0738FC743D}" presName="iconBgRect" presStyleLbl="bgShp" presStyleIdx="0" presStyleCnt="2"/>
      <dgm:spPr/>
    </dgm:pt>
    <dgm:pt modelId="{0EFF61BE-74A2-47CE-8A2C-74B2461F1071}" type="pres">
      <dgm:prSet presAssocID="{5C0BEBE5-9F6E-45C4-806C-3E0738FC743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deo camera"/>
        </a:ext>
      </dgm:extLst>
    </dgm:pt>
    <dgm:pt modelId="{3B018019-76ED-4AF2-8FF6-FB1AB7385356}" type="pres">
      <dgm:prSet presAssocID="{5C0BEBE5-9F6E-45C4-806C-3E0738FC743D}" presName="spaceRect" presStyleCnt="0"/>
      <dgm:spPr/>
    </dgm:pt>
    <dgm:pt modelId="{88C3A12C-D2FC-48C4-B608-E9F660B05C64}" type="pres">
      <dgm:prSet presAssocID="{5C0BEBE5-9F6E-45C4-806C-3E0738FC743D}" presName="textRect" presStyleLbl="revTx" presStyleIdx="0" presStyleCnt="2">
        <dgm:presLayoutVars>
          <dgm:chMax val="1"/>
          <dgm:chPref val="1"/>
        </dgm:presLayoutVars>
      </dgm:prSet>
      <dgm:spPr/>
    </dgm:pt>
    <dgm:pt modelId="{AD0F3E9F-E46D-4F3E-83E6-E921578C641F}" type="pres">
      <dgm:prSet presAssocID="{DEF97309-2294-45E7-8E15-3F2BE63348AF}" presName="sibTrans" presStyleCnt="0"/>
      <dgm:spPr/>
    </dgm:pt>
    <dgm:pt modelId="{FF983347-09BA-436B-8B1E-2200584A5948}" type="pres">
      <dgm:prSet presAssocID="{94BC71D2-5A52-4D99-BE8C-9EBF394EEC53}" presName="compNode" presStyleCnt="0"/>
      <dgm:spPr/>
    </dgm:pt>
    <dgm:pt modelId="{F89B61CD-928B-4004-9384-4AFE6A1A6AE5}" type="pres">
      <dgm:prSet presAssocID="{94BC71D2-5A52-4D99-BE8C-9EBF394EEC53}" presName="iconBgRect" presStyleLbl="bgShp" presStyleIdx="1" presStyleCnt="2"/>
      <dgm:spPr/>
    </dgm:pt>
    <dgm:pt modelId="{EBDB35B1-9D01-45E3-AD30-A912847C0FFD}" type="pres">
      <dgm:prSet presAssocID="{94BC71D2-5A52-4D99-BE8C-9EBF394EEC5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980F7A5-9821-4274-94D9-7E0B054AC6B4}" type="pres">
      <dgm:prSet presAssocID="{94BC71D2-5A52-4D99-BE8C-9EBF394EEC53}" presName="spaceRect" presStyleCnt="0"/>
      <dgm:spPr/>
    </dgm:pt>
    <dgm:pt modelId="{21B50B52-8E7C-4EE8-9904-F720B397C985}" type="pres">
      <dgm:prSet presAssocID="{94BC71D2-5A52-4D99-BE8C-9EBF394EEC53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2480B00-33AF-4FD0-9B75-DF5F7510444C}" type="presOf" srcId="{94BC71D2-5A52-4D99-BE8C-9EBF394EEC53}" destId="{21B50B52-8E7C-4EE8-9904-F720B397C985}" srcOrd="0" destOrd="0" presId="urn:microsoft.com/office/officeart/2018/5/layout/IconCircleLabelList"/>
    <dgm:cxn modelId="{04F1E400-09AA-40C3-85A1-44AC6CCA9B67}" type="presOf" srcId="{4AB13F27-901C-4D31-B58D-21E432DBAAF2}" destId="{709D9986-DA97-4E06-A100-E25FCC48870C}" srcOrd="0" destOrd="0" presId="urn:microsoft.com/office/officeart/2018/5/layout/IconCircleLabelList"/>
    <dgm:cxn modelId="{3BDFC719-E9E0-4011-9E9E-1596E2A1F4A8}" type="presOf" srcId="{5C0BEBE5-9F6E-45C4-806C-3E0738FC743D}" destId="{88C3A12C-D2FC-48C4-B608-E9F660B05C64}" srcOrd="0" destOrd="0" presId="urn:microsoft.com/office/officeart/2018/5/layout/IconCircleLabelList"/>
    <dgm:cxn modelId="{80079555-E417-4DBE-97C3-F938019B4F9B}" srcId="{4AB13F27-901C-4D31-B58D-21E432DBAAF2}" destId="{94BC71D2-5A52-4D99-BE8C-9EBF394EEC53}" srcOrd="1" destOrd="0" parTransId="{093C4668-099F-4814-9EB3-2C666C3CB081}" sibTransId="{FC6B2EB4-7868-45B6-8F1C-2EAF4A881621}"/>
    <dgm:cxn modelId="{16366758-776C-4B4C-ABCD-5284C62B6D99}" srcId="{4AB13F27-901C-4D31-B58D-21E432DBAAF2}" destId="{5C0BEBE5-9F6E-45C4-806C-3E0738FC743D}" srcOrd="0" destOrd="0" parTransId="{2DEC5923-78B8-4E64-919D-C70320698056}" sibTransId="{DEF97309-2294-45E7-8E15-3F2BE63348AF}"/>
    <dgm:cxn modelId="{84A310DE-DBCF-4856-96C9-BA04D34CD6B2}" type="presParOf" srcId="{709D9986-DA97-4E06-A100-E25FCC48870C}" destId="{96A6DFD7-6D9D-4CA4-A390-16B33D684E6A}" srcOrd="0" destOrd="0" presId="urn:microsoft.com/office/officeart/2018/5/layout/IconCircleLabelList"/>
    <dgm:cxn modelId="{E43D3EC0-CA1F-47AC-BDC0-FB984075D708}" type="presParOf" srcId="{96A6DFD7-6D9D-4CA4-A390-16B33D684E6A}" destId="{E5F961AE-8634-48F8-A91E-91EAAB0E25CF}" srcOrd="0" destOrd="0" presId="urn:microsoft.com/office/officeart/2018/5/layout/IconCircleLabelList"/>
    <dgm:cxn modelId="{C97A1420-467D-42BF-9E56-2DB2B0CD1231}" type="presParOf" srcId="{96A6DFD7-6D9D-4CA4-A390-16B33D684E6A}" destId="{0EFF61BE-74A2-47CE-8A2C-74B2461F1071}" srcOrd="1" destOrd="0" presId="urn:microsoft.com/office/officeart/2018/5/layout/IconCircleLabelList"/>
    <dgm:cxn modelId="{16FE26F6-CC30-4B01-A770-A4D98237748C}" type="presParOf" srcId="{96A6DFD7-6D9D-4CA4-A390-16B33D684E6A}" destId="{3B018019-76ED-4AF2-8FF6-FB1AB7385356}" srcOrd="2" destOrd="0" presId="urn:microsoft.com/office/officeart/2018/5/layout/IconCircleLabelList"/>
    <dgm:cxn modelId="{225BBC51-B4EF-4C05-A2B7-D134B46A8654}" type="presParOf" srcId="{96A6DFD7-6D9D-4CA4-A390-16B33D684E6A}" destId="{88C3A12C-D2FC-48C4-B608-E9F660B05C64}" srcOrd="3" destOrd="0" presId="urn:microsoft.com/office/officeart/2018/5/layout/IconCircleLabelList"/>
    <dgm:cxn modelId="{543BE617-2D6C-4188-8954-40C806F7F087}" type="presParOf" srcId="{709D9986-DA97-4E06-A100-E25FCC48870C}" destId="{AD0F3E9F-E46D-4F3E-83E6-E921578C641F}" srcOrd="1" destOrd="0" presId="urn:microsoft.com/office/officeart/2018/5/layout/IconCircleLabelList"/>
    <dgm:cxn modelId="{303B32AA-A680-48F2-8C3F-3C475B442867}" type="presParOf" srcId="{709D9986-DA97-4E06-A100-E25FCC48870C}" destId="{FF983347-09BA-436B-8B1E-2200584A5948}" srcOrd="2" destOrd="0" presId="urn:microsoft.com/office/officeart/2018/5/layout/IconCircleLabelList"/>
    <dgm:cxn modelId="{0F5326D0-47D0-4ECA-A3D6-0BFCA27E966A}" type="presParOf" srcId="{FF983347-09BA-436B-8B1E-2200584A5948}" destId="{F89B61CD-928B-4004-9384-4AFE6A1A6AE5}" srcOrd="0" destOrd="0" presId="urn:microsoft.com/office/officeart/2018/5/layout/IconCircleLabelList"/>
    <dgm:cxn modelId="{9B423F27-8621-4130-9E4B-1E93BD2C82EE}" type="presParOf" srcId="{FF983347-09BA-436B-8B1E-2200584A5948}" destId="{EBDB35B1-9D01-45E3-AD30-A912847C0FFD}" srcOrd="1" destOrd="0" presId="urn:microsoft.com/office/officeart/2018/5/layout/IconCircleLabelList"/>
    <dgm:cxn modelId="{36460311-8C57-4EE4-9125-219655E8E685}" type="presParOf" srcId="{FF983347-09BA-436B-8B1E-2200584A5948}" destId="{C980F7A5-9821-4274-94D9-7E0B054AC6B4}" srcOrd="2" destOrd="0" presId="urn:microsoft.com/office/officeart/2018/5/layout/IconCircleLabelList"/>
    <dgm:cxn modelId="{EF5B827F-4EEB-43FA-94AC-057BE617EC7B}" type="presParOf" srcId="{FF983347-09BA-436B-8B1E-2200584A5948}" destId="{21B50B52-8E7C-4EE8-9904-F720B397C98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C2F836-0293-44FE-8A4B-9FFFA484F6B7}">
      <dsp:nvSpPr>
        <dsp:cNvPr id="0" name=""/>
        <dsp:cNvSpPr/>
      </dsp:nvSpPr>
      <dsp:spPr>
        <a:xfrm>
          <a:off x="1260270" y="297740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70BC60-905A-4023-8890-E504733E81E2}">
      <dsp:nvSpPr>
        <dsp:cNvPr id="0" name=""/>
        <dsp:cNvSpPr/>
      </dsp:nvSpPr>
      <dsp:spPr>
        <a:xfrm>
          <a:off x="1728270" y="76574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8E8B6E-FAE8-46C5-9B61-B5946E318B5E}">
      <dsp:nvSpPr>
        <dsp:cNvPr id="0" name=""/>
        <dsp:cNvSpPr/>
      </dsp:nvSpPr>
      <dsp:spPr>
        <a:xfrm>
          <a:off x="558270" y="31777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The best solution based on accuracy and inference time</a:t>
          </a:r>
        </a:p>
      </dsp:txBody>
      <dsp:txXfrm>
        <a:off x="558270" y="3177740"/>
        <a:ext cx="3600000" cy="720000"/>
      </dsp:txXfrm>
    </dsp:sp>
    <dsp:sp modelId="{620DC7DF-F2BF-4F84-B9F8-E6C9E8D8FDA3}">
      <dsp:nvSpPr>
        <dsp:cNvPr id="0" name=""/>
        <dsp:cNvSpPr/>
      </dsp:nvSpPr>
      <dsp:spPr>
        <a:xfrm>
          <a:off x="5490270" y="297740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12EEA-B58B-4D58-B522-5E3EB1FDB7E6}">
      <dsp:nvSpPr>
        <dsp:cNvPr id="0" name=""/>
        <dsp:cNvSpPr/>
      </dsp:nvSpPr>
      <dsp:spPr>
        <a:xfrm>
          <a:off x="5958270" y="765740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60D802-2F8E-44BC-8173-3990BCDC6752}">
      <dsp:nvSpPr>
        <dsp:cNvPr id="0" name=""/>
        <dsp:cNvSpPr/>
      </dsp:nvSpPr>
      <dsp:spPr>
        <a:xfrm>
          <a:off x="4788270" y="31777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Landmark-based fingerprinting</a:t>
          </a:r>
        </a:p>
      </dsp:txBody>
      <dsp:txXfrm>
        <a:off x="4788270" y="3177740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961AE-8634-48F8-A91E-91EAAB0E25CF}">
      <dsp:nvSpPr>
        <dsp:cNvPr id="0" name=""/>
        <dsp:cNvSpPr/>
      </dsp:nvSpPr>
      <dsp:spPr>
        <a:xfrm>
          <a:off x="1260270" y="297740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FF61BE-74A2-47CE-8A2C-74B2461F1071}">
      <dsp:nvSpPr>
        <dsp:cNvPr id="0" name=""/>
        <dsp:cNvSpPr/>
      </dsp:nvSpPr>
      <dsp:spPr>
        <a:xfrm>
          <a:off x="1728270" y="765740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C3A12C-D2FC-48C4-B608-E9F660B05C64}">
      <dsp:nvSpPr>
        <dsp:cNvPr id="0" name=""/>
        <dsp:cNvSpPr/>
      </dsp:nvSpPr>
      <dsp:spPr>
        <a:xfrm>
          <a:off x="558270" y="31777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Youtube video </a:t>
          </a:r>
        </a:p>
      </dsp:txBody>
      <dsp:txXfrm>
        <a:off x="558270" y="3177740"/>
        <a:ext cx="3600000" cy="720000"/>
      </dsp:txXfrm>
    </dsp:sp>
    <dsp:sp modelId="{F89B61CD-928B-4004-9384-4AFE6A1A6AE5}">
      <dsp:nvSpPr>
        <dsp:cNvPr id="0" name=""/>
        <dsp:cNvSpPr/>
      </dsp:nvSpPr>
      <dsp:spPr>
        <a:xfrm>
          <a:off x="5490270" y="297740"/>
          <a:ext cx="2196000" cy="2196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DB35B1-9D01-45E3-AD30-A912847C0FFD}">
      <dsp:nvSpPr>
        <dsp:cNvPr id="0" name=""/>
        <dsp:cNvSpPr/>
      </dsp:nvSpPr>
      <dsp:spPr>
        <a:xfrm>
          <a:off x="5958270" y="765740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B50B52-8E7C-4EE8-9904-F720B397C985}">
      <dsp:nvSpPr>
        <dsp:cNvPr id="0" name=""/>
        <dsp:cNvSpPr/>
      </dsp:nvSpPr>
      <dsp:spPr>
        <a:xfrm>
          <a:off x="4788270" y="3177740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/>
            <a:t>Manual Recording </a:t>
          </a:r>
        </a:p>
      </dsp:txBody>
      <dsp:txXfrm>
        <a:off x="4788270" y="3177740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4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761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563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5372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946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302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897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87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44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72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10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4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7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34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9865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92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70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3CA8EB9-426B-0C42-A50B-5EC7CE4DBF4D}" type="datetimeFigureOut">
              <a:rPr lang="en-US" smtClean="0"/>
              <a:t>7/1/24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F6A6C-EA50-864B-908A-38192E6AA6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102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nzg9PmORN0" TargetMode="External"/><Relationship Id="rId2" Type="http://schemas.openxmlformats.org/officeDocument/2006/relationships/hyperlink" Target="https://www.youtube.com/watch?v=rr9roMoMT1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cWc7vYjgnTs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Video 23" descr="Vinyl Playing">
            <a:extLst>
              <a:ext uri="{FF2B5EF4-FFF2-40B4-BE49-F238E27FC236}">
                <a16:creationId xmlns:a16="http://schemas.microsoft.com/office/drawing/2014/main" id="{A9F76B6C-8C75-CB0B-1D9C-13659DE89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8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148CE7-81C2-F52A-B1C3-BE5D54015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6621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Landmark-based Audio Fingerprinting Using “audfprint”</a:t>
            </a:r>
            <a:br>
              <a:rPr lang="en-US" sz="5200" dirty="0">
                <a:solidFill>
                  <a:srgbClr val="FFFFFF"/>
                </a:solidFill>
              </a:rPr>
            </a:b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0AB71-6B84-976F-6866-7E38E4C47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1571" y="4950759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r"/>
            <a:r>
              <a:rPr lang="el-GR" dirty="0">
                <a:solidFill>
                  <a:srgbClr val="FFFFFF"/>
                </a:solidFill>
              </a:rPr>
              <a:t>Λέανδρος Αθερίνης-Σπαρτιώτης</a:t>
            </a:r>
            <a:r>
              <a:rPr lang="en-US" dirty="0">
                <a:solidFill>
                  <a:srgbClr val="FFFFFF"/>
                </a:solidFill>
              </a:rPr>
              <a:t> mtn2301</a:t>
            </a:r>
            <a:endParaRPr lang="el-GR" dirty="0">
              <a:solidFill>
                <a:srgbClr val="FFFFFF"/>
              </a:solidFill>
            </a:endParaRPr>
          </a:p>
          <a:p>
            <a:pPr algn="r"/>
            <a:r>
              <a:rPr lang="el-GR" dirty="0">
                <a:solidFill>
                  <a:srgbClr val="FFFFFF"/>
                </a:solidFill>
              </a:rPr>
              <a:t>Ορεστης Βαγγέλης </a:t>
            </a:r>
            <a:r>
              <a:rPr lang="en-US" dirty="0">
                <a:solidFill>
                  <a:srgbClr val="FFFFFF"/>
                </a:solidFill>
              </a:rPr>
              <a:t>mtn2306</a:t>
            </a:r>
            <a:endParaRPr lang="el-GR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5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3EB9-EF88-C480-4213-AEB6529F9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07C56-3142-AFBB-3332-460BD628D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/>
          <a:lstStyle/>
          <a:p>
            <a:r>
              <a:rPr lang="en-US" dirty="0"/>
              <a:t>We will rock you – A Knight’s Tale: </a:t>
            </a:r>
            <a:r>
              <a:rPr lang="en-US" dirty="0">
                <a:hlinkClick r:id="rId2"/>
              </a:rPr>
              <a:t>https://www.youtube.com/watch?v=rr9roMoMT1Y</a:t>
            </a:r>
            <a:endParaRPr lang="en-US" dirty="0"/>
          </a:p>
          <a:p>
            <a:endParaRPr lang="en-US" dirty="0"/>
          </a:p>
          <a:p>
            <a:r>
              <a:rPr lang="en-US" dirty="0"/>
              <a:t>Nessun Dorma – Mission Impossible 5</a:t>
            </a:r>
            <a:r>
              <a:rPr lang="el-GR" dirty="0"/>
              <a:t>: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     </a:t>
            </a:r>
            <a:r>
              <a:rPr lang="en-US" dirty="0">
                <a:hlinkClick r:id="rId3"/>
              </a:rPr>
              <a:t>https://www.youtube.com/watch?v=ynzg9PmORN0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vs </a:t>
            </a:r>
            <a:r>
              <a:rPr lang="en-US" dirty="0">
                <a:hlinkClick r:id="rId4"/>
              </a:rPr>
              <a:t>https://www.youtube.com/watch?v=cWc7vYjgnTs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Killing Strangers – Marilyn Manson high peaks -&gt; high accuracy prima mostly </a:t>
            </a:r>
          </a:p>
        </p:txBody>
      </p:sp>
    </p:spTree>
    <p:extLst>
      <p:ext uri="{BB962C8B-B14F-4D97-AF65-F5344CB8AC3E}">
        <p14:creationId xmlns:p14="http://schemas.microsoft.com/office/powerpoint/2010/main" val="1536684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A20D0-E5C7-6EBD-DA97-B4F22DE8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BFA82-0730-E72A-D70F-8B3F9C87D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Accuracy is high when only the song is contained in the signal.</a:t>
            </a:r>
          </a:p>
          <a:p>
            <a:endParaRPr lang="en-US" dirty="0"/>
          </a:p>
          <a:p>
            <a:r>
              <a:rPr lang="en-US" dirty="0"/>
              <a:t>Seems unable to identify covers.</a:t>
            </a:r>
          </a:p>
          <a:p>
            <a:endParaRPr lang="en-US" dirty="0"/>
          </a:p>
          <a:p>
            <a:r>
              <a:rPr lang="en-US" dirty="0"/>
              <a:t>Is quite accurate when other sounds are contained in the signal as long as they don’t mask the peaks. E.g., Nessun Dorma mi vs Tunradot &amp; we will rock you - a knight’s tale</a:t>
            </a:r>
          </a:p>
        </p:txBody>
      </p:sp>
    </p:spTree>
    <p:extLst>
      <p:ext uri="{BB962C8B-B14F-4D97-AF65-F5344CB8AC3E}">
        <p14:creationId xmlns:p14="http://schemas.microsoft.com/office/powerpoint/2010/main" val="2434181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udio sound board">
            <a:extLst>
              <a:ext uri="{FF2B5EF4-FFF2-40B4-BE49-F238E27FC236}">
                <a16:creationId xmlns:a16="http://schemas.microsoft.com/office/drawing/2014/main" id="{A32E619C-B73B-62D2-1307-B9B3BAF9989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40000"/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C3BEC7-7A95-ABD2-4C67-75D3E28FD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1447800"/>
            <a:ext cx="8825658" cy="33295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>
                <a:solidFill>
                  <a:schemeClr val="tx1"/>
                </a:solidFill>
              </a:rPr>
              <a:t>The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DB98A-C3DB-B788-FE50-DF1A6DC0D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4777380"/>
            <a:ext cx="8825658" cy="8614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/>
              <a:t>Create a system that identifies songs in a youtube video or a recording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7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Rectangle 1050">
            <a:extLst>
              <a:ext uri="{FF2B5EF4-FFF2-40B4-BE49-F238E27FC236}">
                <a16:creationId xmlns:a16="http://schemas.microsoft.com/office/drawing/2014/main" id="{5F3FC718-FDE3-4EF7-921E-A5F374EAF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3596B-4B9A-C41C-FB50-BF49BBED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855" y="1447799"/>
            <a:ext cx="3108626" cy="1444752"/>
          </a:xfrm>
        </p:spPr>
        <p:txBody>
          <a:bodyPr anchor="b">
            <a:normAutofit/>
          </a:bodyPr>
          <a:lstStyle/>
          <a:p>
            <a:r>
              <a:rPr lang="en-US" sz="3200">
                <a:solidFill>
                  <a:srgbClr val="EBEBEB"/>
                </a:solidFill>
              </a:rPr>
              <a:t>Audio Fingerprinting </a:t>
            </a:r>
          </a:p>
        </p:txBody>
      </p:sp>
      <p:sp>
        <p:nvSpPr>
          <p:cNvPr id="1052" name="Freeform 11">
            <a:extLst>
              <a:ext uri="{FF2B5EF4-FFF2-40B4-BE49-F238E27FC236}">
                <a16:creationId xmlns:a16="http://schemas.microsoft.com/office/drawing/2014/main" id="{FAA0F719-3DC8-4F08-AD8F-5A845658CB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811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3" name="Freeform: Shape 1034">
            <a:extLst>
              <a:ext uri="{FF2B5EF4-FFF2-40B4-BE49-F238E27FC236}">
                <a16:creationId xmlns:a16="http://schemas.microsoft.com/office/drawing/2014/main" id="{7DCB61BE-FA0F-4EFB-BE0E-268BAD8E3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4747655" y="-586345"/>
            <a:ext cx="6858001" cy="8030691"/>
          </a:xfrm>
          <a:custGeom>
            <a:avLst/>
            <a:gdLst>
              <a:gd name="connsiteX0" fmla="*/ 6858001 w 6858001"/>
              <a:gd name="connsiteY0" fmla="*/ 1177 h 8030691"/>
              <a:gd name="connsiteX1" fmla="*/ 6858001 w 6858001"/>
              <a:gd name="connsiteY1" fmla="*/ 1344715 h 8030691"/>
              <a:gd name="connsiteX2" fmla="*/ 6858000 w 6858001"/>
              <a:gd name="connsiteY2" fmla="*/ 1344715 h 8030691"/>
              <a:gd name="connsiteX3" fmla="*/ 6858000 w 6858001"/>
              <a:gd name="connsiteY3" fmla="*/ 8030691 h 8030691"/>
              <a:gd name="connsiteX4" fmla="*/ 0 w 6858001"/>
              <a:gd name="connsiteY4" fmla="*/ 8030690 h 8030691"/>
              <a:gd name="connsiteX5" fmla="*/ 0 w 6858001"/>
              <a:gd name="connsiteY5" fmla="*/ 477747 h 8030691"/>
              <a:gd name="connsiteX6" fmla="*/ 1 w 6858001"/>
              <a:gd name="connsiteY6" fmla="*/ 477747 h 8030691"/>
              <a:gd name="connsiteX7" fmla="*/ 1 w 6858001"/>
              <a:gd name="connsiteY7" fmla="*/ 0 h 8030691"/>
              <a:gd name="connsiteX8" fmla="*/ 40463 w 6858001"/>
              <a:gd name="connsiteY8" fmla="*/ 5883 h 8030691"/>
              <a:gd name="connsiteX9" fmla="*/ 159107 w 6858001"/>
              <a:gd name="connsiteY9" fmla="*/ 23196 h 8030691"/>
              <a:gd name="connsiteX10" fmla="*/ 245518 w 6858001"/>
              <a:gd name="connsiteY10" fmla="*/ 35299 h 8030691"/>
              <a:gd name="connsiteX11" fmla="*/ 348388 w 6858001"/>
              <a:gd name="connsiteY11" fmla="*/ 48074 h 8030691"/>
              <a:gd name="connsiteX12" fmla="*/ 470460 w 6858001"/>
              <a:gd name="connsiteY12" fmla="*/ 63370 h 8030691"/>
              <a:gd name="connsiteX13" fmla="*/ 605563 w 6858001"/>
              <a:gd name="connsiteY13" fmla="*/ 79507 h 8030691"/>
              <a:gd name="connsiteX14" fmla="*/ 757810 w 6858001"/>
              <a:gd name="connsiteY14" fmla="*/ 96484 h 8030691"/>
              <a:gd name="connsiteX15" fmla="*/ 923774 w 6858001"/>
              <a:gd name="connsiteY15" fmla="*/ 114469 h 8030691"/>
              <a:gd name="connsiteX16" fmla="*/ 1104139 w 6858001"/>
              <a:gd name="connsiteY16" fmla="*/ 132455 h 8030691"/>
              <a:gd name="connsiteX17" fmla="*/ 1296163 w 6858001"/>
              <a:gd name="connsiteY17" fmla="*/ 150776 h 8030691"/>
              <a:gd name="connsiteX18" fmla="*/ 1503275 w 6858001"/>
              <a:gd name="connsiteY18" fmla="*/ 167753 h 8030691"/>
              <a:gd name="connsiteX19" fmla="*/ 1719988 w 6858001"/>
              <a:gd name="connsiteY19" fmla="*/ 184058 h 8030691"/>
              <a:gd name="connsiteX20" fmla="*/ 1949045 w 6858001"/>
              <a:gd name="connsiteY20" fmla="*/ 198850 h 8030691"/>
              <a:gd name="connsiteX21" fmla="*/ 2187703 w 6858001"/>
              <a:gd name="connsiteY21" fmla="*/ 212969 h 8030691"/>
              <a:gd name="connsiteX22" fmla="*/ 2436649 w 6858001"/>
              <a:gd name="connsiteY22" fmla="*/ 226249 h 8030691"/>
              <a:gd name="connsiteX23" fmla="*/ 2564208 w 6858001"/>
              <a:gd name="connsiteY23" fmla="*/ 230955 h 8030691"/>
              <a:gd name="connsiteX24" fmla="*/ 2694509 w 6858001"/>
              <a:gd name="connsiteY24" fmla="*/ 236166 h 8030691"/>
              <a:gd name="connsiteX25" fmla="*/ 2826869 w 6858001"/>
              <a:gd name="connsiteY25" fmla="*/ 241040 h 8030691"/>
              <a:gd name="connsiteX26" fmla="*/ 2959914 w 6858001"/>
              <a:gd name="connsiteY26" fmla="*/ 244234 h 8030691"/>
              <a:gd name="connsiteX27" fmla="*/ 3095702 w 6858001"/>
              <a:gd name="connsiteY27" fmla="*/ 247092 h 8030691"/>
              <a:gd name="connsiteX28" fmla="*/ 3232862 w 6858001"/>
              <a:gd name="connsiteY28" fmla="*/ 250117 h 8030691"/>
              <a:gd name="connsiteX29" fmla="*/ 3372766 w 6858001"/>
              <a:gd name="connsiteY29" fmla="*/ 252134 h 8030691"/>
              <a:gd name="connsiteX30" fmla="*/ 3514040 w 6858001"/>
              <a:gd name="connsiteY30" fmla="*/ 252134 h 8030691"/>
              <a:gd name="connsiteX31" fmla="*/ 3656686 w 6858001"/>
              <a:gd name="connsiteY31" fmla="*/ 253143 h 8030691"/>
              <a:gd name="connsiteX32" fmla="*/ 3800705 w 6858001"/>
              <a:gd name="connsiteY32" fmla="*/ 252134 h 8030691"/>
              <a:gd name="connsiteX33" fmla="*/ 3946780 w 6858001"/>
              <a:gd name="connsiteY33" fmla="*/ 250117 h 8030691"/>
              <a:gd name="connsiteX34" fmla="*/ 4092856 w 6858001"/>
              <a:gd name="connsiteY34" fmla="*/ 248268 h 8030691"/>
              <a:gd name="connsiteX35" fmla="*/ 4240988 w 6858001"/>
              <a:gd name="connsiteY35" fmla="*/ 244234 h 8030691"/>
              <a:gd name="connsiteX36" fmla="*/ 4390492 w 6858001"/>
              <a:gd name="connsiteY36" fmla="*/ 240032 h 8030691"/>
              <a:gd name="connsiteX37" fmla="*/ 4539997 w 6858001"/>
              <a:gd name="connsiteY37" fmla="*/ 235157 h 8030691"/>
              <a:gd name="connsiteX38" fmla="*/ 4690873 w 6858001"/>
              <a:gd name="connsiteY38" fmla="*/ 228266 h 8030691"/>
              <a:gd name="connsiteX39" fmla="*/ 4843120 w 6858001"/>
              <a:gd name="connsiteY39" fmla="*/ 220029 h 8030691"/>
              <a:gd name="connsiteX40" fmla="*/ 4996054 w 6858001"/>
              <a:gd name="connsiteY40" fmla="*/ 212129 h 8030691"/>
              <a:gd name="connsiteX41" fmla="*/ 5148987 w 6858001"/>
              <a:gd name="connsiteY41" fmla="*/ 202044 h 8030691"/>
              <a:gd name="connsiteX42" fmla="*/ 5303978 w 6858001"/>
              <a:gd name="connsiteY42" fmla="*/ 189941 h 8030691"/>
              <a:gd name="connsiteX43" fmla="*/ 5456911 w 6858001"/>
              <a:gd name="connsiteY43" fmla="*/ 177839 h 8030691"/>
              <a:gd name="connsiteX44" fmla="*/ 5612588 w 6858001"/>
              <a:gd name="connsiteY44" fmla="*/ 163887 h 8030691"/>
              <a:gd name="connsiteX45" fmla="*/ 5768950 w 6858001"/>
              <a:gd name="connsiteY45" fmla="*/ 148591 h 8030691"/>
              <a:gd name="connsiteX46" fmla="*/ 5923255 w 6858001"/>
              <a:gd name="connsiteY46" fmla="*/ 132455 h 8030691"/>
              <a:gd name="connsiteX47" fmla="*/ 6079618 w 6858001"/>
              <a:gd name="connsiteY47" fmla="*/ 113629 h 8030691"/>
              <a:gd name="connsiteX48" fmla="*/ 6235294 w 6858001"/>
              <a:gd name="connsiteY48" fmla="*/ 93458 h 8030691"/>
              <a:gd name="connsiteX49" fmla="*/ 6391657 w 6858001"/>
              <a:gd name="connsiteY49" fmla="*/ 73455 h 8030691"/>
              <a:gd name="connsiteX50" fmla="*/ 6547333 w 6858001"/>
              <a:gd name="connsiteY50" fmla="*/ 50091 h 8030691"/>
              <a:gd name="connsiteX51" fmla="*/ 6702324 w 6858001"/>
              <a:gd name="connsiteY51" fmla="*/ 26222 h 80306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8030691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8030691"/>
                </a:lnTo>
                <a:lnTo>
                  <a:pt x="0" y="8030690"/>
                </a:lnTo>
                <a:lnTo>
                  <a:pt x="0" y="477747"/>
                </a:lnTo>
                <a:lnTo>
                  <a:pt x="1" y="477747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4"/>
                </a:lnTo>
                <a:lnTo>
                  <a:pt x="470460" y="63370"/>
                </a:lnTo>
                <a:lnTo>
                  <a:pt x="605563" y="79507"/>
                </a:lnTo>
                <a:lnTo>
                  <a:pt x="757810" y="96484"/>
                </a:lnTo>
                <a:lnTo>
                  <a:pt x="923774" y="114469"/>
                </a:lnTo>
                <a:lnTo>
                  <a:pt x="1104139" y="132455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50"/>
                </a:lnTo>
                <a:lnTo>
                  <a:pt x="2187703" y="212969"/>
                </a:lnTo>
                <a:lnTo>
                  <a:pt x="2436649" y="226249"/>
                </a:lnTo>
                <a:lnTo>
                  <a:pt x="2564208" y="230955"/>
                </a:lnTo>
                <a:lnTo>
                  <a:pt x="2694509" y="236166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2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3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A4B31EAA-7423-46F7-9B90-4AB2B09C3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55" name="Content Placeholder 6">
            <a:extLst>
              <a:ext uri="{FF2B5EF4-FFF2-40B4-BE49-F238E27FC236}">
                <a16:creationId xmlns:a16="http://schemas.microsoft.com/office/drawing/2014/main" id="{A0009A20-95D7-D77E-B569-C265B065B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3072385"/>
            <a:ext cx="3108057" cy="2947415"/>
          </a:xfrm>
        </p:spPr>
        <p:txBody>
          <a:bodyPr>
            <a:normAutofit/>
          </a:bodyPr>
          <a:lstStyle/>
          <a:p>
            <a:endParaRPr lang="en-US" sz="1400">
              <a:solidFill>
                <a:srgbClr val="FFFFFF"/>
              </a:solidFill>
            </a:endParaRPr>
          </a:p>
        </p:txBody>
      </p:sp>
      <p:pic>
        <p:nvPicPr>
          <p:cNvPr id="1026" name="Picture 2" descr="audio fingerprinting process">
            <a:extLst>
              <a:ext uri="{FF2B5EF4-FFF2-40B4-BE49-F238E27FC236}">
                <a16:creationId xmlns:a16="http://schemas.microsoft.com/office/drawing/2014/main" id="{6E8892EC-4F76-A48C-A133-6745CE3DE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6655" y="1447799"/>
            <a:ext cx="6439438" cy="45720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02570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E9A065-D87C-0B82-0070-659BB04C2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Off-the-shelf 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C904-DE28-798A-1643-7808B4B285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317535"/>
            <a:ext cx="618818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Dejavu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ShazamIO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PyAudioAnalysis Features linear distance threshold calculation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audfprint</a:t>
            </a: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dboard boxes on conveyor belt">
            <a:extLst>
              <a:ext uri="{FF2B5EF4-FFF2-40B4-BE49-F238E27FC236}">
                <a16:creationId xmlns:a16="http://schemas.microsoft.com/office/drawing/2014/main" id="{75D46C68-F634-AE59-890D-B5C4B44096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20" r="2077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17644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8CFC-1542-6228-3DC1-03A07EA6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audfprint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9E7ECF-ACA7-A2A4-CEF7-2B61EAB3967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4293" y="2045732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0158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752D3-C3CF-F5FF-2B94-32EB349B8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F4E69-FFA4-DC3F-7E21-7AC0C0D6A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211566" cy="435236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Audio Conversion </a:t>
            </a:r>
            <a:r>
              <a:rPr lang="en-US" dirty="0"/>
              <a:t>– mono and resampling at a consistent sampling rate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Transform to spectrogram </a:t>
            </a:r>
            <a:r>
              <a:rPr lang="en-US" dirty="0"/>
              <a:t>– STFT t(s) to f(Hz) </a:t>
            </a:r>
          </a:p>
          <a:p>
            <a:pPr marL="857250" lvl="1" indent="-457200"/>
            <a:r>
              <a:rPr lang="en-US" dirty="0"/>
              <a:t>STFT breaks the audio signal into overlapping short segments (frames) and computes the Fourier Transform for each frame.</a:t>
            </a:r>
          </a:p>
          <a:p>
            <a:pPr marL="857250" lvl="1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Create Spectrogram</a:t>
            </a:r>
            <a:endParaRPr lang="en-US" dirty="0"/>
          </a:p>
          <a:p>
            <a:pPr lvl="1"/>
            <a:r>
              <a:rPr lang="en-US" dirty="0"/>
              <a:t>A spectrogram is a visual representation of the spectrum of frequencies in a signal as it varies with time.</a:t>
            </a:r>
          </a:p>
          <a:p>
            <a:pPr lvl="1"/>
            <a:r>
              <a:rPr lang="en-US" dirty="0"/>
              <a:t>Horizontal axis: Time</a:t>
            </a:r>
          </a:p>
          <a:p>
            <a:pPr lvl="1"/>
            <a:r>
              <a:rPr lang="en-US" dirty="0"/>
              <a:t>Vertical axis: Frequency</a:t>
            </a:r>
          </a:p>
          <a:p>
            <a:pPr lvl="1"/>
            <a:r>
              <a:rPr lang="en-US" dirty="0"/>
              <a:t>Color intensity: Amplitude (or energy) of each frequency component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pic>
        <p:nvPicPr>
          <p:cNvPr id="2050" name="Picture 2" descr="Spectrogram - Wikipedia">
            <a:extLst>
              <a:ext uri="{FF2B5EF4-FFF2-40B4-BE49-F238E27FC236}">
                <a16:creationId xmlns:a16="http://schemas.microsoft.com/office/drawing/2014/main" id="{27B1273D-F435-549C-D914-3B3673363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834" y="4480986"/>
            <a:ext cx="2063991" cy="141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5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850162-735E-4DB6-9F10-94EE6A069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258" y="599440"/>
            <a:ext cx="10515422" cy="602308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4"/>
            </a:pPr>
            <a:endParaRPr lang="en-US" b="1" dirty="0"/>
          </a:p>
          <a:p>
            <a:pPr marL="457200" indent="-457200">
              <a:buFont typeface="+mj-lt"/>
              <a:buAutoNum type="arabicPeriod" startAt="4"/>
            </a:pPr>
            <a:r>
              <a:rPr lang="en-US" b="1" dirty="0"/>
              <a:t>Identify Significant Peaks (Landmarks)</a:t>
            </a:r>
            <a:endParaRPr lang="en-US" dirty="0"/>
          </a:p>
          <a:p>
            <a:pPr lvl="1"/>
            <a:r>
              <a:rPr lang="en-US" dirty="0"/>
              <a:t>Peaks in the spectrogram, where the energy is concentrated, are identified.</a:t>
            </a:r>
          </a:p>
          <a:p>
            <a:pPr lvl="1"/>
            <a:r>
              <a:rPr lang="en-US" dirty="0"/>
              <a:t>These peaks are selected based on their local prominence compared to the surrounding areas.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 startAt="4"/>
            </a:pPr>
            <a:r>
              <a:rPr lang="en-US" b="1" dirty="0"/>
              <a:t>Create time-frequency pairs</a:t>
            </a:r>
          </a:p>
          <a:p>
            <a:pPr marL="857250" lvl="1" indent="-457200"/>
            <a:r>
              <a:rPr lang="en-US" dirty="0"/>
              <a:t>The identified peaks are paired to form time-frequency pairs.</a:t>
            </a:r>
          </a:p>
          <a:p>
            <a:pPr marL="857250" lvl="1" indent="-457200"/>
            <a:r>
              <a:rPr lang="en-US" dirty="0"/>
              <a:t>Each pair is encoded into a compact 20-bit hash that captures the frequency of the first peak, the frequency difference to the second peak, and the time difference between the peaks.</a:t>
            </a:r>
            <a:endParaRPr lang="en-US" b="1" dirty="0"/>
          </a:p>
          <a:p>
            <a:pPr marL="400050" lvl="1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0022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FA48A-1DBC-C74E-3BBB-8DDA48DDE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230" y="323385"/>
            <a:ext cx="11052829" cy="625222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en-US" b="1" dirty="0"/>
              <a:t>Store Fingerprints</a:t>
            </a:r>
          </a:p>
          <a:p>
            <a:pPr marL="857250" lvl="1" indent="-457200"/>
            <a:r>
              <a:rPr lang="en-US" dirty="0"/>
              <a:t>The fingerprints are stored in a hash table.</a:t>
            </a:r>
          </a:p>
          <a:p>
            <a:pPr marL="857250" lvl="1" indent="-457200"/>
            <a:r>
              <a:rPr lang="en-US" dirty="0"/>
              <a:t>Each hash is associated with the corresponding audio file and its time offset.</a:t>
            </a:r>
          </a:p>
          <a:p>
            <a:pPr marL="857250" lvl="1" indent="-457200">
              <a:buFont typeface="+mj-lt"/>
              <a:buAutoNum type="arabicPeriod" startAt="6"/>
            </a:pPr>
            <a:endParaRPr lang="en-US" b="1" dirty="0"/>
          </a:p>
          <a:p>
            <a:pPr marL="857250" lvl="1" indent="-457200">
              <a:buFont typeface="+mj-lt"/>
              <a:buAutoNum type="arabicPeriod" startAt="6"/>
            </a:pPr>
            <a:endParaRPr lang="en-US" b="1" dirty="0"/>
          </a:p>
          <a:p>
            <a:pPr marL="457200" indent="-457200">
              <a:buFont typeface="+mj-lt"/>
              <a:buAutoNum type="arabicPeriod" startAt="6"/>
            </a:pPr>
            <a:r>
              <a:rPr lang="en-US" b="1" dirty="0"/>
              <a:t>Query Process</a:t>
            </a:r>
          </a:p>
          <a:p>
            <a:pPr marL="857250" lvl="1" indent="-457200"/>
            <a:r>
              <a:rPr lang="en-US" dirty="0"/>
              <a:t>The same fingerprinting process is applied to the query audio.</a:t>
            </a:r>
          </a:p>
          <a:p>
            <a:pPr marL="857250" lvl="1" indent="-457200"/>
            <a:r>
              <a:rPr lang="en-US" dirty="0"/>
              <a:t>The resulting hashes are matched against those in the database.</a:t>
            </a:r>
          </a:p>
          <a:p>
            <a:pPr marL="857250" lvl="1" indent="-457200"/>
            <a:r>
              <a:rPr lang="en-US" dirty="0"/>
              <a:t>Matches are aligned based on their time offsets, and the number of common hashes is counted.</a:t>
            </a:r>
          </a:p>
          <a:p>
            <a:pPr marL="857250" lvl="1" indent="-457200"/>
            <a:endParaRPr lang="en-US" b="1" dirty="0"/>
          </a:p>
          <a:p>
            <a:pPr marL="457200" indent="-457200">
              <a:buFont typeface="+mj-lt"/>
              <a:buAutoNum type="arabicPeriod" startAt="6"/>
            </a:pPr>
            <a:r>
              <a:rPr lang="en-US" b="1" dirty="0"/>
              <a:t>Rank Matches</a:t>
            </a:r>
          </a:p>
          <a:p>
            <a:pPr lvl="1"/>
            <a:r>
              <a:rPr lang="en-US" dirty="0"/>
              <a:t>Matches are ranked by the number of aligned hashes.</a:t>
            </a:r>
          </a:p>
          <a:p>
            <a:pPr lvl="1"/>
            <a:r>
              <a:rPr lang="en-US" dirty="0"/>
              <a:t>This ensures robust and accurate identification of audio clips, even under challenging conditions.</a:t>
            </a:r>
          </a:p>
        </p:txBody>
      </p:sp>
      <p:pic>
        <p:nvPicPr>
          <p:cNvPr id="4" name="Picture 2" descr="Hash Table Data Structure - Studytonight">
            <a:extLst>
              <a:ext uri="{FF2B5EF4-FFF2-40B4-BE49-F238E27FC236}">
                <a16:creationId xmlns:a16="http://schemas.microsoft.com/office/drawing/2014/main" id="{DB008BB0-854F-A3AD-082D-A2E7DEA07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9645" y="1516060"/>
            <a:ext cx="3076765" cy="209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705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A7CF0-5A44-78DC-EB62-99E1E4B45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06DB5B2-ED36-438D-CA6A-96AD3492884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94242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1496</TotalTime>
  <Words>453</Words>
  <Application>Microsoft Macintosh PowerPoint</Application>
  <PresentationFormat>Widescreen</PresentationFormat>
  <Paragraphs>68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</vt:lpstr>
      <vt:lpstr>Landmark-based Audio Fingerprinting Using “audfprint” </vt:lpstr>
      <vt:lpstr>The GOAL</vt:lpstr>
      <vt:lpstr>Audio Fingerprinting </vt:lpstr>
      <vt:lpstr>Off-the-shelf Solutions</vt:lpstr>
      <vt:lpstr>audfprint</vt:lpstr>
      <vt:lpstr>Steps</vt:lpstr>
      <vt:lpstr>PowerPoint Presentation</vt:lpstr>
      <vt:lpstr>PowerPoint Presentation</vt:lpstr>
      <vt:lpstr>Implementation</vt:lpstr>
      <vt:lpstr>Test Cases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Leandros Spartiotis</dc:creator>
  <cp:lastModifiedBy>Leandros Spartiotis</cp:lastModifiedBy>
  <cp:revision>18</cp:revision>
  <dcterms:created xsi:type="dcterms:W3CDTF">2024-06-30T17:22:29Z</dcterms:created>
  <dcterms:modified xsi:type="dcterms:W3CDTF">2024-07-02T13:17:48Z</dcterms:modified>
</cp:coreProperties>
</file>